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embeddedFontLst>
    <p:embeddedFont>
      <p:font typeface="Old Standard TT"/>
      <p:regular r:id="rId51"/>
      <p:bold r:id="rId52"/>
      <p: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8299F75-54C8-44B1-BD7D-C5FC18FA831D}">
  <a:tblStyle styleId="{F8299F75-54C8-44B1-BD7D-C5FC18FA831D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ldStandardTT-regular.fntdata"/><Relationship Id="rId50" Type="http://schemas.openxmlformats.org/officeDocument/2006/relationships/slide" Target="slides/slide45.xml"/><Relationship Id="rId53" Type="http://schemas.openxmlformats.org/officeDocument/2006/relationships/font" Target="fonts/OldStandardTT-italic.fntdata"/><Relationship Id="rId52" Type="http://schemas.openxmlformats.org/officeDocument/2006/relationships/font" Target="fonts/OldStandardT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Ran a few tests on the microcontroller for proper functionality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Configure module/sensors &amp; optimized our breadborad design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Ensured device can be mobilized &amp; confirmed orientation capabilities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spcBef>
                <a:spcPts val="0"/>
              </a:spcBef>
              <a:buAutoNum type="arabicPeriod"/>
            </a:pPr>
            <a:r>
              <a:rPr lang="en" sz="1200">
                <a:solidFill>
                  <a:schemeClr val="dk1"/>
                </a:solidFill>
              </a:rPr>
              <a:t>create an easy wireless link between devices</a:t>
            </a:r>
          </a:p>
          <a:p>
            <a:pPr indent="-304800" lvl="0" marL="457200" algn="just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Helps to minimize consumption rate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1625" lvl="0" marL="457200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242729"/>
              </a:buClr>
              <a:buSzPct val="95833"/>
              <a:buFont typeface="Verdana"/>
              <a:buAutoNum type="arabicPeriod"/>
            </a:pPr>
            <a:r>
              <a:rPr lang="en" sz="1150">
                <a:solidFill>
                  <a:srgbClr val="242729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level shifter is used to convert one voltage into another voltage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1625" lvl="0" marL="457200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242729"/>
              </a:buClr>
              <a:buSzPct val="95833"/>
              <a:buFont typeface="Verdana"/>
              <a:buAutoNum type="arabicPeriod"/>
            </a:pPr>
            <a:r>
              <a:rPr lang="en" sz="1150">
                <a:solidFill>
                  <a:srgbClr val="242729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voltage regulator is used to produce constant output voltage from high voltage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Lacking cad experience </a:t>
            </a:r>
          </a:p>
          <a:p>
            <a:pPr indent="-304800" lvl="0" marL="457200" rtl="0" algn="just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Real-time results; keep the error rate of the sensors under 10%</a:t>
            </a:r>
          </a:p>
          <a:p>
            <a:pPr indent="-304800" lvl="0" marL="457200" rtl="0" algn="just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delay between a completed trick and the display on the device be a maximum of 5 seconds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Ideally aiming to keep the device under 250$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Range/latency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0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SMART Skateboard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Group 6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s://lh4.googleusercontent.com/_kna9BUviu7cQkPvTRxfuFcOOObs5UbxjvUa1r_sL_oESl4NQiYWyRIhU2n6otE14HE8sB7a2DKccIXzQcO4azuYpnHIPCCCoYAv9YUCTyGcay9_7HbwPKjSRTP20E2HvoZALfyz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949" y="1284175"/>
            <a:ext cx="2411399" cy="257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Block Diagram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Mobile: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999" y="1023349"/>
            <a:ext cx="4470024" cy="392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Approach/Implementation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following covers major milestones achieved during the development process: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Arial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est MCU for proper functionality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Arial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Configure BLE module along with the required sensors (gyroscope, accelerometer, barometer)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Arial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Optimize the design of our SMART device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Arial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Integrated power source to ensure entire device can be mobilized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Arial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Confirmed orientation capabilities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Arduino Mega (not selected)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825" y="1058225"/>
            <a:ext cx="7277922" cy="353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Arduino Mega (not selected)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825" y="1058225"/>
            <a:ext cx="7277922" cy="353572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4073025" y="1866825"/>
            <a:ext cx="1755900" cy="17232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Raspberry Pi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(not selected)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049" y="597237"/>
            <a:ext cx="6151325" cy="384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TI MSP430 (not selected)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150" y="1058225"/>
            <a:ext cx="4894375" cy="365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Arduino Uno (selected)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075" y="1138325"/>
            <a:ext cx="4985249" cy="322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64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Sensor Selection</a:t>
            </a:r>
          </a:p>
        </p:txBody>
      </p:sp>
      <p:graphicFrame>
        <p:nvGraphicFramePr>
          <p:cNvPr id="164" name="Shape 164"/>
          <p:cNvGraphicFramePr/>
          <p:nvPr/>
        </p:nvGraphicFramePr>
        <p:xfrm>
          <a:off x="86075" y="63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{F8299F75-54C8-44B1-BD7D-C5FC18FA831D}</a:tableStyleId>
              </a:tblPr>
              <a:tblGrid>
                <a:gridCol w="1276600"/>
                <a:gridCol w="2188125"/>
                <a:gridCol w="1169150"/>
                <a:gridCol w="1702175"/>
                <a:gridCol w="1030200"/>
                <a:gridCol w="16797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Gyroscope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Features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Accelerometer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Function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Barometer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Function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8431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</a:rPr>
                        <a:t>LSM303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Standby Mode</a:t>
                      </a:r>
                    </a:p>
                    <a:p>
                      <a:pPr indent="-3048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Low Power Consumption</a:t>
                      </a:r>
                    </a:p>
                    <a:p>
                      <a:pPr indent="-3048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3 Axes of sensitivity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ADXL377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Wide Range </a:t>
                      </a:r>
                      <a:r>
                        <a:rPr lang="en" sz="1200"/>
                        <a:t>Measurement</a:t>
                      </a:r>
                    </a:p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Easy Implementation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MPL225A1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Low Power consumption</a:t>
                      </a:r>
                    </a:p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Low latency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Maxim Integrated MAX21000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Small in size</a:t>
                      </a:r>
                    </a:p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No external Components needed </a:t>
                      </a:r>
                    </a:p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Minimal delay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</a:rPr>
                        <a:t>L3GD20H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Low Noise</a:t>
                      </a:r>
                    </a:p>
                    <a:p>
                      <a:pPr indent="-304800" lvl="0" marL="4572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Wake on shake Feature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</a:rPr>
                        <a:t>BMP180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High Accuracy</a:t>
                      </a:r>
                    </a:p>
                    <a:p>
                      <a:pPr indent="-304800" lvl="0" marL="4572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Factory calibrated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SparkFun MLX90609 Gyro Breakout Board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Low Zero rate Output drift</a:t>
                      </a:r>
                    </a:p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On-chip calibration capability</a:t>
                      </a:r>
                    </a:p>
                    <a:p>
                      <a:pPr indent="-304800" lvl="0" marL="4572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Wide operating temp range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</a:rPr>
                        <a:t>ADXL362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04800" lvl="0" marL="457200" rtl="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Minimal size Requirement</a:t>
                      </a:r>
                    </a:p>
                    <a:p>
                      <a:pPr indent="-304800" lvl="0" marL="4572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200"/>
                        <a:t>Low Current Draw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N/A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N/A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Wireless Technology Selection</a:t>
            </a:r>
          </a:p>
        </p:txBody>
      </p:sp>
      <p:graphicFrame>
        <p:nvGraphicFramePr>
          <p:cNvPr id="170" name="Shape 170"/>
          <p:cNvGraphicFramePr/>
          <p:nvPr/>
        </p:nvGraphicFramePr>
        <p:xfrm>
          <a:off x="952500" y="142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{F8299F75-54C8-44B1-BD7D-C5FC18FA831D}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Technology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Selected?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Reason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Wi-Fi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Long range unnecessary, high power consumption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Bluetooth 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Easy to integrate in software, low power consumption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icon-bluetooth.png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675" y="3333875"/>
            <a:ext cx="2151273" cy="1602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fi-icon-18.png"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7850" y="3420200"/>
            <a:ext cx="1579949" cy="143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4454450" y="3947262"/>
            <a:ext cx="5568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0096"/>
                </a:solidFill>
              </a:rPr>
              <a:t>VS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290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Power Supply Options and Selection</a:t>
            </a:r>
          </a:p>
        </p:txBody>
      </p:sp>
      <p:graphicFrame>
        <p:nvGraphicFramePr>
          <p:cNvPr id="179" name="Shape 179"/>
          <p:cNvGraphicFramePr/>
          <p:nvPr/>
        </p:nvGraphicFramePr>
        <p:xfrm>
          <a:off x="464100" y="97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{F8299F75-54C8-44B1-BD7D-C5FC18FA831D}</a:tableStyleId>
              </a:tblPr>
              <a:tblGrid>
                <a:gridCol w="2168250"/>
                <a:gridCol w="2168250"/>
                <a:gridCol w="2168250"/>
              </a:tblGrid>
              <a:tr h="5431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Option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Description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SMART Skateboard Impact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</a:tr>
              <a:tr h="9213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Switching, Unregulated, &amp; Regulated converters and all other converters.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AC-DC converters that plug into the wall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 wall plug can only be beneficial for our design is terms of charging the device.</a:t>
                      </a:r>
                    </a:p>
                  </a:txBody>
                  <a:tcPr marT="91425" marB="91425" marR="91425" marL="91425"/>
                </a:tc>
              </a:tr>
              <a:tr h="5431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Alkaline/ Zinc Batteries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Typical battery seen in most convenience stores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Non-ideal voltage output.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Non-rechargeable</a:t>
                      </a:r>
                    </a:p>
                  </a:txBody>
                  <a:tcPr marT="91425" marB="91425" marR="91425" marL="91425"/>
                </a:tc>
              </a:tr>
              <a:tr h="5431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Coin cell Lithium </a:t>
                      </a:r>
                      <a:r>
                        <a:rPr lang="en" sz="1200"/>
                        <a:t>Batteries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Typical battery seen in digital watches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Non-ideal </a:t>
                      </a:r>
                      <a:r>
                        <a:rPr lang="en" sz="1200"/>
                        <a:t>voltage</a:t>
                      </a:r>
                      <a:r>
                        <a:rPr lang="en" sz="1200"/>
                        <a:t> output.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Non-rechargeable</a:t>
                      </a:r>
                    </a:p>
                  </a:txBody>
                  <a:tcPr marT="91425" marB="91425" marR="91425" marL="91425"/>
                </a:tc>
              </a:tr>
              <a:tr h="921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Lithium Polymer Batteries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Chemistry in most rechargeable batteries. Come in many different shapes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Many different voltage output options.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Rechargeable.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Minimal dimensions.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IMG_2374.JPG" id="180" name="Shape 180"/>
          <p:cNvPicPr preferRelativeResize="0"/>
          <p:nvPr/>
        </p:nvPicPr>
        <p:blipFill rotWithShape="1">
          <a:blip r:embed="rId3">
            <a:alphaModFix/>
          </a:blip>
          <a:srcRect b="8593" l="32700" r="8176" t="41501"/>
          <a:stretch/>
        </p:blipFill>
        <p:spPr>
          <a:xfrm rot="-5400000">
            <a:off x="7343288" y="2012836"/>
            <a:ext cx="1190550" cy="178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Project Group Members</a:t>
            </a:r>
          </a:p>
        </p:txBody>
      </p:sp>
      <p:graphicFrame>
        <p:nvGraphicFramePr>
          <p:cNvPr id="67" name="Shape 67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{F8299F75-54C8-44B1-BD7D-C5FC18FA831D}</a:tableStyleId>
              </a:tblPr>
              <a:tblGrid>
                <a:gridCol w="2413000"/>
                <a:gridCol w="2491775"/>
                <a:gridCol w="23342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Matias “Nick” Canter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nickcanter3@knights.ucf.edu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EE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Brandon Carty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bccarty218@knights.ucf.edu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EE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Jonathan Espinal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Espinal_j@knights.ucf.edu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EE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Taymas Musaev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tmusaev@knights.ucf.edu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CpE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PCB design is the most imperative part of the project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Optimizing size and efficiency were priority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We initially breadboarded our design to run necessary tests: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Device recognition from mobile application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Functionality of the sensors via Bluetooth connection 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Board positioning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figure displays the prototype of our design with the required components</a:t>
            </a:r>
          </a:p>
        </p:txBody>
      </p:sp>
      <p:pic>
        <p:nvPicPr>
          <p:cNvPr descr="20160730_150927.jpg"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325" y="1058225"/>
            <a:ext cx="3197199" cy="339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56743"/>
          <a:stretch/>
        </p:blipFill>
        <p:spPr>
          <a:xfrm rot="-33">
            <a:off x="4714949" y="1673231"/>
            <a:ext cx="4011350" cy="214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43569" l="0" r="0" t="0"/>
          <a:stretch/>
        </p:blipFill>
        <p:spPr>
          <a:xfrm rot="-33">
            <a:off x="691899" y="1342219"/>
            <a:ext cx="4023049" cy="280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Sensor Schematic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nsor Schematics.PNG"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575" y="1597325"/>
            <a:ext cx="6942849" cy="31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Sensor Schematic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nsor Schematics.PNG"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575" y="1597325"/>
            <a:ext cx="6942849" cy="31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1100575" y="1597325"/>
            <a:ext cx="2296800" cy="2046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Sensor Schematic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nsor Schematics.PNG"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575" y="1597325"/>
            <a:ext cx="6942849" cy="31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3159875" y="1632150"/>
            <a:ext cx="2164500" cy="1879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Sensor Schematic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nsor Schematics.PNG"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575" y="1597325"/>
            <a:ext cx="6942849" cy="31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x="3828050" y="3438275"/>
            <a:ext cx="1698300" cy="1371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Sensor Schematic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nsor Schematics.PNG"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575" y="1597325"/>
            <a:ext cx="6942849" cy="31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4963800" y="1656325"/>
            <a:ext cx="3079500" cy="1705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Sensor Schematic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nsor Schematics.PNG"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575" y="1597325"/>
            <a:ext cx="6942849" cy="31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1266300" y="3583450"/>
            <a:ext cx="2271600" cy="1311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Sensor Schematic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nsor Schematics.PNG"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575" y="1597325"/>
            <a:ext cx="6942849" cy="31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5789725" y="3574375"/>
            <a:ext cx="1801500" cy="1031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Bluetooth Schematic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uetooth Schematic.PNG"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025" y="1560024"/>
            <a:ext cx="4777800" cy="32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Project Introduction &amp; Goals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021475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Our main goal is to design a smart device that anyone can easily attach to the bottom of their skateboard.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This device will link to a mobile app. Using the phone’s memory, it will keep track of past tricks the user has landed and also keep track of the user’s speed, acceleration, and trick height.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The SMART Skateboard will be an inexpensive device that can link to the user’s mobile phone and keep track of the tricks that have been landed.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kateboarder Silhouette 5 (Small).jp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500" y="3250600"/>
            <a:ext cx="1701250" cy="176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Bluetooth Schematic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uetooth Schematic.PNG"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025" y="1560024"/>
            <a:ext cx="4777800" cy="321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x="2010400" y="2630500"/>
            <a:ext cx="4947600" cy="2075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Bluetooth Schematic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uetooth Schematic.PNG"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025" y="1560024"/>
            <a:ext cx="4777800" cy="321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3877200" y="1592650"/>
            <a:ext cx="1547100" cy="1096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PCB Design/Schematics 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Bluetooth Schematic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uetooth Schematic.PNG"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025" y="1560024"/>
            <a:ext cx="4777800" cy="321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2186625" y="1612225"/>
            <a:ext cx="1547100" cy="1096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Initial Board design</a:t>
            </a:r>
          </a:p>
        </p:txBody>
      </p:sp>
      <p:pic>
        <p:nvPicPr>
          <p:cNvPr descr="old board.jpg"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825" y="1251825"/>
            <a:ext cx="3998352" cy="309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Final Board Design</a:t>
            </a:r>
          </a:p>
        </p:txBody>
      </p:sp>
      <p:pic>
        <p:nvPicPr>
          <p:cNvPr descr="Finished Board Simple 2.PNG"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078125" y="625775"/>
            <a:ext cx="2987749" cy="425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Initial Holster Design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7099" l="10103" r="1883" t="17131"/>
          <a:stretch/>
        </p:blipFill>
        <p:spPr>
          <a:xfrm>
            <a:off x="942825" y="1058225"/>
            <a:ext cx="7258350" cy="35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Mobile App Brainstorming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 b="0" l="0" r="0" t="1652"/>
          <a:stretch/>
        </p:blipFill>
        <p:spPr>
          <a:xfrm>
            <a:off x="2431075" y="1058224"/>
            <a:ext cx="3824999" cy="351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Software Development Environment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Unity: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3-D Game Engine Included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Easy to implement cross-platform compatibility</a:t>
            </a:r>
          </a:p>
          <a:p>
            <a:pPr indent="-228600" lvl="0" marL="45720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Scripting in C#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500" y="2988175"/>
            <a:ext cx="29718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Shape 317"/>
          <p:cNvGraphicFramePr/>
          <p:nvPr/>
        </p:nvGraphicFramePr>
        <p:xfrm>
          <a:off x="554750" y="184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{F8299F75-54C8-44B1-BD7D-C5FC18FA831D}</a:tableStyleId>
              </a:tblPr>
              <a:tblGrid>
                <a:gridCol w="4017250"/>
                <a:gridCol w="4017250"/>
              </a:tblGrid>
              <a:tr h="433975"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ANTICIPATED BUDGET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hMerge="1"/>
              </a:tr>
              <a:tr h="3709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COMPONENT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u="sng"/>
                        <a:t>PRICE</a:t>
                      </a:r>
                    </a:p>
                  </a:txBody>
                  <a:tcPr marT="91425" marB="91425" marR="91425" marL="91425"/>
                </a:tc>
              </a:tr>
              <a:tr h="37095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Processor/Microcontroller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$25.00</a:t>
                      </a:r>
                    </a:p>
                  </a:txBody>
                  <a:tcPr marT="91425" marB="91425" marR="91425" marL="91425"/>
                </a:tc>
              </a:tr>
              <a:tr h="37095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Accelerometer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$10.00</a:t>
                      </a:r>
                    </a:p>
                  </a:txBody>
                  <a:tcPr marT="91425" marB="91425" marR="91425" marL="91425"/>
                </a:tc>
              </a:tr>
              <a:tr h="37095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Gyroscope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$9.95</a:t>
                      </a:r>
                    </a:p>
                  </a:txBody>
                  <a:tcPr marT="91425" marB="91425" marR="91425" marL="91425"/>
                </a:tc>
              </a:tr>
              <a:tr h="37095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Barometer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$8.50</a:t>
                      </a:r>
                    </a:p>
                  </a:txBody>
                  <a:tcPr marT="91425" marB="91425" marR="91425" marL="91425"/>
                </a:tc>
              </a:tr>
              <a:tr h="37095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Battery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$12.95</a:t>
                      </a:r>
                    </a:p>
                  </a:txBody>
                  <a:tcPr marT="91425" marB="91425" marR="91425" marL="91425"/>
                </a:tc>
              </a:tr>
              <a:tr h="37095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Wireless Communication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$22.00</a:t>
                      </a:r>
                    </a:p>
                  </a:txBody>
                  <a:tcPr marT="91425" marB="91425" marR="91425" marL="91425"/>
                </a:tc>
              </a:tr>
              <a:tr h="37095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PCB Manufacturing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$60.00</a:t>
                      </a:r>
                    </a:p>
                  </a:txBody>
                  <a:tcPr marT="91425" marB="91425" marR="91425" marL="91425"/>
                </a:tc>
              </a:tr>
              <a:tr h="37095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Harness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$25.00</a:t>
                      </a:r>
                    </a:p>
                  </a:txBody>
                  <a:tcPr marT="91425" marB="91425" marR="91425" marL="91425"/>
                </a:tc>
              </a:tr>
              <a:tr h="37095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Miscellaneous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$35.00</a:t>
                      </a:r>
                    </a:p>
                  </a:txBody>
                  <a:tcPr marT="91425" marB="91425" marR="91425" marL="91425"/>
                </a:tc>
              </a:tr>
              <a:tr h="37095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i="1" lang="en" sz="1200"/>
                        <a:t>Total Cost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$208.40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" name="Shape 322"/>
          <p:cNvGraphicFramePr/>
          <p:nvPr/>
        </p:nvGraphicFramePr>
        <p:xfrm>
          <a:off x="952500" y="940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{F8299F75-54C8-44B1-BD7D-C5FC18FA831D}</a:tableStyleId>
              </a:tblPr>
              <a:tblGrid>
                <a:gridCol w="3619500"/>
                <a:gridCol w="3619500"/>
              </a:tblGrid>
              <a:tr h="381000"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UP TO DATE BUDGET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 hMerge="1"/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Arduino Uno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$25.95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nRF8001 Bluetooth 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$19.95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Gyroscope, Accelerometer &amp; barometer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$29.95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Resistors/Capacitors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$5.00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PCB Manufacturing + Shipping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$41.60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$122.45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Motivation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910675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 the past, skateboarders had no way of logging the tricks they landed, unless they had a cameraman nearby. 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There has yet to be a full tech revolution in the skateboarding industry.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Some companies have tried, all have failed. (i.e. Syrmo)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Similar products were too intricate, creating increased costs leading to failure.</a:t>
            </a:r>
          </a:p>
          <a:p>
            <a:pPr indent="-228600" lvl="0" marL="45720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We wanted to have a design that could succeed where others have failed, while also fully testing our engineering capabilities.</a:t>
            </a:r>
          </a:p>
        </p:txBody>
      </p:sp>
      <p:pic>
        <p:nvPicPr>
          <p:cNvPr descr="syrmo.jp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525" y="3172625"/>
            <a:ext cx="3052925" cy="17183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5253375" y="4807050"/>
            <a:ext cx="1050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Copyright:Syrmo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11700" y="445025"/>
            <a:ext cx="47601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Future Plans to Success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494450" y="960925"/>
            <a:ext cx="4890600" cy="380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Order custom PCB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Design a holster that can enclose the entire device and resist constant impact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Test custom PCB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Finish the mobile application 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lphaL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(add z-axis for altitude,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add speed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full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trick classification)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Integrate device into 3D printed holster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Implement the SMART Skateboard device onto a skateboard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Successfully demo the device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Possible Future Upgrades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403100" y="1357675"/>
            <a:ext cx="8520600" cy="319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1.) Create a point system for each trick.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2.) Make multiple devices link up to allow for competition.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3.) Develop algorithm for more complex tricks.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4.) Add a social timeline feature to the mobile application.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5.) Create a device for other sports (i.e. snowboarding, bmx, football, etc.)</a:t>
            </a:r>
          </a:p>
        </p:txBody>
      </p:sp>
      <p:pic>
        <p:nvPicPr>
          <p:cNvPr descr="Arrow, Green, Glossy, Up, ..."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1300" y="445025"/>
            <a:ext cx="1243624" cy="16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Challenges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311700" y="1516156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Creating a final holster design to 3D print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Holster needs to withstand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constant impact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Creating the software to decipher each trick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Creating the software that can properly analyze the speed of the board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Keeping the error rate of the sensors under 10%</a:t>
            </a:r>
          </a:p>
          <a:p>
            <a:pPr indent="-228600" lvl="0" marL="45720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Keeping latency as low as possible (under 5 seconds)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311700" y="4234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Division of Labor</a:t>
            </a:r>
          </a:p>
        </p:txBody>
      </p:sp>
      <p:graphicFrame>
        <p:nvGraphicFramePr>
          <p:cNvPr id="347" name="Shape 347"/>
          <p:cNvGraphicFramePr/>
          <p:nvPr/>
        </p:nvGraphicFramePr>
        <p:xfrm>
          <a:off x="786500" y="156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{F8299F75-54C8-44B1-BD7D-C5FC18FA831D}</a:tableStyleId>
              </a:tblPr>
              <a:tblGrid>
                <a:gridCol w="1514200"/>
                <a:gridCol w="1514200"/>
                <a:gridCol w="1514200"/>
                <a:gridCol w="1514200"/>
                <a:gridCol w="1514200"/>
              </a:tblGrid>
              <a:tr h="5479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Group Member</a:t>
                      </a: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PCB and Sensor Design </a:t>
                      </a: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Mobile App</a:t>
                      </a: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Power Supply</a:t>
                      </a: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Holster Design</a:t>
                      </a: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</a:tr>
              <a:tr h="5320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Brandon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Primary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Secondary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20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John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Primary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Secondary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20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Nick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Secondary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Primary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Primary</a:t>
                      </a:r>
                    </a:p>
                  </a:txBody>
                  <a:tcPr marT="91425" marB="91425" marR="91425" marL="91425"/>
                </a:tc>
              </a:tr>
              <a:tr h="5320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Taymas</a:t>
                      </a: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Secondary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Primary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Secondary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246584"/>
            <a:ext cx="4286250" cy="265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075" y="543525"/>
            <a:ext cx="6077850" cy="38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estion Mark"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8875" y="688625"/>
            <a:ext cx="3766248" cy="376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Basic Skateboarding Tricks Explained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478375"/>
            <a:ext cx="8520600" cy="32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Ollie -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executed by pushing the back foot down on the tail of the board, bringing the board off the ground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Kickflip -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board is manipulated by the feet during a jump so that it spins sideways through 360 degrees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Heelflip -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front heel is used to manipulate the board during a jump in such a way that it completes a sideways rotation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Pop Shuvit -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user makes the board spin 180 degrees underneath his/her feet</a:t>
            </a:r>
          </a:p>
          <a:p>
            <a:pPr lvl="0">
              <a:spcBef>
                <a:spcPts val="0"/>
              </a:spcBef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360 Shuvit -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user makes the board spin 360 degrees underneath his/her feet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5212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SMART Skateboard Requirements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609375"/>
            <a:ext cx="8520600" cy="225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Device should have negligible weight to the user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Enough power to last for an entire skating session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Durable enough to withstand the impact endured from regular use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Accurate enough to detect slight differences in tricks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mobile application should have a low latency and high range</a:t>
            </a:r>
          </a:p>
          <a:p>
            <a:pPr indent="-228600" lvl="0" marL="4572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overall cost of the device must be reasonable.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SMART Skateboard Specifications </a:t>
            </a:r>
          </a:p>
        </p:txBody>
      </p:sp>
      <p:graphicFrame>
        <p:nvGraphicFramePr>
          <p:cNvPr id="100" name="Shape 100"/>
          <p:cNvGraphicFramePr/>
          <p:nvPr/>
        </p:nvGraphicFramePr>
        <p:xfrm>
          <a:off x="952500" y="125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{F8299F75-54C8-44B1-BD7D-C5FC18FA831D}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Component</a:t>
                      </a: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Parameter</a:t>
                      </a: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Design Specification</a:t>
                      </a: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Entire Device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Total Weight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Under 32 ounces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Entire Device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Impact Resistance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 foot free-fall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Entire Device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Under $250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Battery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Lifetime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At least 5 hours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Motion Sensors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Accuracy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Within 10%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Wireless Sensors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Range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At least 6 feet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Software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Latency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Under 5 seconds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8124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System Block Diagram</a:t>
            </a:r>
          </a:p>
        </p:txBody>
      </p:sp>
      <p:pic>
        <p:nvPicPr>
          <p:cNvPr descr="BD.jpg" id="106" name="Shape 106"/>
          <p:cNvPicPr preferRelativeResize="0"/>
          <p:nvPr/>
        </p:nvPicPr>
        <p:blipFill rotWithShape="1">
          <a:blip r:embed="rId3">
            <a:alphaModFix/>
          </a:blip>
          <a:srcRect b="7312" l="27166" r="35807" t="20574"/>
          <a:stretch/>
        </p:blipFill>
        <p:spPr>
          <a:xfrm>
            <a:off x="4239674" y="130224"/>
            <a:ext cx="4484448" cy="4912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403700" y="1490200"/>
            <a:ext cx="4008900" cy="31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The rotation, speed, acceleration, and height of the skateboard will be gathered by the motion sensors on the device as analog signals.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These signals will be received by the microcontroller as digital data.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These digital signals are then passed on to the wireless chip.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The data will then be received by the mobile device (Android phone) via mobile app.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The app will run an algorithm to decipher the digital signals as information the user can interpret.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System Block Diagram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Embedded: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375" y="1099375"/>
            <a:ext cx="5057775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